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76" r:id="rId6"/>
    <p:sldId id="278" r:id="rId7"/>
    <p:sldId id="283" r:id="rId8"/>
    <p:sldId id="284" r:id="rId9"/>
    <p:sldId id="294" r:id="rId10"/>
    <p:sldId id="295" r:id="rId11"/>
    <p:sldId id="262" r:id="rId12"/>
    <p:sldId id="279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82" r:id="rId27"/>
    <p:sldId id="280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8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33AD1-82B6-55CE-D9EA-64D4A1BBBC6A}" v="1514" dt="2020-12-07T16:43:20.592"/>
    <p1510:client id="{295BB46A-FA6F-01FA-7012-7C99D53C5578}" v="889" dt="2020-12-07T02:39:47.607"/>
    <p1510:client id="{44757E95-0740-A218-5203-D92692004C11}" v="514" dt="2020-12-07T17:23:39.177"/>
    <p1510:client id="{4DA2EAD2-DF57-8FBE-15EC-1B5BBF17E258}" v="690" dt="2020-12-07T14:37:26.488"/>
    <p1510:client id="{5DA3091B-2FF8-994E-156D-4AF7CB53C36B}" v="402" dt="2020-12-07T00:47:20.490"/>
    <p1510:client id="{86D31FA5-5C32-E9F2-99D5-EB166B7C9750}" v="17" dt="2020-12-07T00:18:59.325"/>
    <p1510:client id="{99D3ABE1-DB59-BF83-318E-1F680B55BA58}" v="398" dt="2020-12-07T16:40:58.093"/>
    <p1510:client id="{C3FE33D1-5028-37CE-2462-CF4539C239E4}" v="42" dt="2020-12-07T16:32:00.273"/>
    <p1510:client id="{FDFCF4B3-B48C-404C-BECE-664CEDF6E81F}" v="734" dt="2020-12-06T02:05:41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91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89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6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4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19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1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1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6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2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57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tiveros-AT/Compiler_AT_Project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Jala Compiler Project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E64646-EBF0-4D3E-A67B-1FF202D81A60}"/>
              </a:ext>
            </a:extLst>
          </p:cNvPr>
          <p:cNvSpPr txBox="1"/>
          <p:nvPr/>
        </p:nvSpPr>
        <p:spPr>
          <a:xfrm>
            <a:off x="115229" y="5421351"/>
            <a:ext cx="50199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BO" sz="4400">
                <a:latin typeface="Calibri Light"/>
                <a:ea typeface="+mj-ea"/>
                <a:cs typeface="+mj-cs"/>
              </a:rPr>
              <a:t>Core Class Diagram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0542A8D-60F3-49D8-B57D-CEB054402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177" y="-65110"/>
            <a:ext cx="12370418" cy="6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5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D930-A843-4EBA-9CDF-F8FE9CBF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37" y="-484056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Entity-Relationship model</a:t>
            </a:r>
            <a:endParaRPr lang="en-US"/>
          </a:p>
        </p:txBody>
      </p:sp>
      <p:pic>
        <p:nvPicPr>
          <p:cNvPr id="21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183D275C-0718-4D1A-9897-A791AFF7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41" y="969336"/>
            <a:ext cx="7872760" cy="543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8B2E207F-402B-4CA7-B1B8-C127DFF02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169" y="249849"/>
            <a:ext cx="9937073" cy="6079320"/>
          </a:xfrm>
        </p:spPr>
      </p:pic>
    </p:spTree>
    <p:extLst>
      <p:ext uri="{BB962C8B-B14F-4D97-AF65-F5344CB8AC3E}">
        <p14:creationId xmlns:p14="http://schemas.microsoft.com/office/powerpoint/2010/main" val="124384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383A-5B70-41E0-9D1F-205A6E85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Packages structure (General)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C55782D-4D72-4B6A-82A6-92E5F4739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0" y="2138151"/>
            <a:ext cx="4572000" cy="3438525"/>
          </a:xfrm>
        </p:spPr>
      </p:pic>
    </p:spTree>
    <p:extLst>
      <p:ext uri="{BB962C8B-B14F-4D97-AF65-F5344CB8AC3E}">
        <p14:creationId xmlns:p14="http://schemas.microsoft.com/office/powerpoint/2010/main" val="267015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C0DA-4F54-4B36-88AA-62EDEF2A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Packages structure (jala_compiler)</a:t>
            </a:r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ABFB5DF-36A2-4D38-B370-04220B96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2960" y="2453777"/>
            <a:ext cx="3635085" cy="2504208"/>
          </a:xfrm>
        </p:spPr>
      </p:pic>
    </p:spTree>
    <p:extLst>
      <p:ext uri="{BB962C8B-B14F-4D97-AF65-F5344CB8AC3E}">
        <p14:creationId xmlns:p14="http://schemas.microsoft.com/office/powerpoint/2010/main" val="3046348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8869-CF5E-450A-80CA-676BB2EF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Packages structure (commons)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48D8EFC-4EBA-423C-8A56-1078944C3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654" y="2467133"/>
            <a:ext cx="3643893" cy="2608222"/>
          </a:xfrm>
        </p:spPr>
      </p:pic>
    </p:spTree>
    <p:extLst>
      <p:ext uri="{BB962C8B-B14F-4D97-AF65-F5344CB8AC3E}">
        <p14:creationId xmlns:p14="http://schemas.microsoft.com/office/powerpoint/2010/main" val="3624886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2961-C09E-4839-BC48-1A4F3648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Packages structure (code_editor)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1F17694-84BC-43E7-AD81-47142C5E7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1376" y="1897228"/>
            <a:ext cx="3512127" cy="4300104"/>
          </a:xfrm>
        </p:spPr>
      </p:pic>
    </p:spTree>
    <p:extLst>
      <p:ext uri="{BB962C8B-B14F-4D97-AF65-F5344CB8AC3E}">
        <p14:creationId xmlns:p14="http://schemas.microsoft.com/office/powerpoint/2010/main" val="348288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6E29-E761-464E-BA16-F7B34AC9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Packages structure (code_editor.core)</a:t>
            </a:r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F18F25-323D-4023-B0A8-0D3ED57B8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226" y="1715848"/>
            <a:ext cx="3286506" cy="4603518"/>
          </a:xfrm>
        </p:spPr>
      </p:pic>
    </p:spTree>
    <p:extLst>
      <p:ext uri="{BB962C8B-B14F-4D97-AF65-F5344CB8AC3E}">
        <p14:creationId xmlns:p14="http://schemas.microsoft.com/office/powerpoint/2010/main" val="100404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A388-E4D8-42C7-8EEE-8E0C5F9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Packages structure (code_editor)</a:t>
            </a:r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D923D8F-58FE-4898-9E54-0F2A174C6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3910" y="2478886"/>
            <a:ext cx="3707822" cy="1899804"/>
          </a:xfrm>
        </p:spPr>
      </p:pic>
    </p:spTree>
    <p:extLst>
      <p:ext uri="{BB962C8B-B14F-4D97-AF65-F5344CB8AC3E}">
        <p14:creationId xmlns:p14="http://schemas.microsoft.com/office/powerpoint/2010/main" val="101021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090E-F5E0-437E-A2DF-1234660C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Packages structure (code_editor)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84FAE56-2A27-4A65-BAC4-7C8C6BF0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28" r="219" b="-304"/>
          <a:stretch/>
        </p:blipFill>
        <p:spPr>
          <a:xfrm>
            <a:off x="4154372" y="2443385"/>
            <a:ext cx="3935570" cy="2801990"/>
          </a:xfrm>
        </p:spPr>
      </p:pic>
    </p:spTree>
    <p:extLst>
      <p:ext uri="{BB962C8B-B14F-4D97-AF65-F5344CB8AC3E}">
        <p14:creationId xmlns:p14="http://schemas.microsoft.com/office/powerpoint/2010/main" val="401105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A173-283A-4D4E-B345-4E0F9B66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Temas</a:t>
            </a:r>
            <a:r>
              <a:rPr lang="en-US">
                <a:cs typeface="Calibri Light"/>
              </a:rPr>
              <a:t> a </a:t>
            </a:r>
            <a:r>
              <a:rPr lang="en-US" err="1">
                <a:cs typeface="Calibri Light"/>
              </a:rPr>
              <a:t>tratarse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4040-03E5-4D36-8ABE-64A0AAD8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All Tecnologies and tools, </a:t>
            </a:r>
            <a:r>
              <a:rPr lang="en-US" err="1">
                <a:cs typeface="Calibri"/>
              </a:rPr>
              <a:t>ztree</a:t>
            </a:r>
            <a:r>
              <a:rPr lang="en-US">
                <a:cs typeface="Calibri"/>
              </a:rPr>
              <a:t>, ace.editor.js Django </a:t>
            </a:r>
            <a:r>
              <a:rPr lang="en-US" err="1">
                <a:cs typeface="Calibri"/>
              </a:rPr>
              <a:t>pgadmin</a:t>
            </a:r>
            <a:r>
              <a:rPr lang="en-US">
                <a:cs typeface="Calibri"/>
              </a:rPr>
              <a:t>, postman: Andres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Hablar de Building tools </a:t>
            </a:r>
            <a:r>
              <a:rPr lang="en-US" err="1">
                <a:ea typeface="+mn-lt"/>
                <a:cs typeface="+mn-lt"/>
              </a:rPr>
              <a:t>Pipenv</a:t>
            </a:r>
            <a:r>
              <a:rPr lang="en-US">
                <a:ea typeface="+mn-lt"/>
                <a:cs typeface="+mn-lt"/>
              </a:rPr>
              <a:t>: Sebastián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Database </a:t>
            </a:r>
            <a:r>
              <a:rPr lang="en-US" err="1">
                <a:ea typeface="+mn-lt"/>
                <a:cs typeface="+mn-lt"/>
              </a:rPr>
              <a:t>Modelo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entidad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relacion</a:t>
            </a:r>
            <a:r>
              <a:rPr lang="en-US">
                <a:ea typeface="+mn-lt"/>
                <a:cs typeface="+mn-lt"/>
              </a:rPr>
              <a:t>: Gonzalo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err="1">
                <a:cs typeface="Calibri"/>
              </a:rPr>
              <a:t>Diagrama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clases</a:t>
            </a:r>
            <a:r>
              <a:rPr lang="en-US">
                <a:cs typeface="Calibri"/>
              </a:rPr>
              <a:t>: Alvaro, Andres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Git flow: Sebastian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Un poco de </a:t>
            </a:r>
            <a:r>
              <a:rPr lang="en-US" err="1">
                <a:cs typeface="Calibri"/>
              </a:rPr>
              <a:t>convencion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codigo</a:t>
            </a:r>
            <a:r>
              <a:rPr lang="en-US">
                <a:cs typeface="Calibri"/>
              </a:rPr>
              <a:t> PEP 8 """  """: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Imagen de la </a:t>
            </a:r>
            <a:r>
              <a:rPr lang="en-US" err="1">
                <a:cs typeface="Calibri"/>
              </a:rPr>
              <a:t>estructura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paquetes</a:t>
            </a:r>
            <a:r>
              <a:rPr lang="en-US">
                <a:cs typeface="Calibri"/>
              </a:rPr>
              <a:t>: Gonzalo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Hablar de Solid y </a:t>
            </a:r>
            <a:r>
              <a:rPr lang="en-US" err="1">
                <a:cs typeface="Calibri"/>
              </a:rPr>
              <a:t>patrones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utilizados</a:t>
            </a:r>
            <a:r>
              <a:rPr lang="en-US">
                <a:cs typeface="Calibri"/>
              </a:rPr>
              <a:t>: SOL (Gonzalo) Singleton(</a:t>
            </a:r>
            <a:r>
              <a:rPr lang="en-US" err="1">
                <a:cs typeface="Calibri"/>
              </a:rPr>
              <a:t>alvaro</a:t>
            </a:r>
            <a:r>
              <a:rPr lang="en-US">
                <a:cs typeface="Calibri"/>
              </a:rPr>
              <a:t>), Factory (andres), Façade (</a:t>
            </a:r>
            <a:r>
              <a:rPr lang="en-US" err="1">
                <a:cs typeface="Calibri"/>
              </a:rPr>
              <a:t>inicio</a:t>
            </a:r>
            <a:r>
              <a:rPr lang="en-US">
                <a:cs typeface="Calibri"/>
              </a:rPr>
              <a:t>) (</a:t>
            </a:r>
            <a:r>
              <a:rPr lang="en-US" err="1">
                <a:cs typeface="Calibri"/>
              </a:rPr>
              <a:t>sebastian</a:t>
            </a:r>
            <a:r>
              <a:rPr lang="en-US">
                <a:cs typeface="Calibri"/>
              </a:rPr>
              <a:t>)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err="1">
                <a:cs typeface="Calibri"/>
              </a:rPr>
              <a:t>Manejo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excepciones</a:t>
            </a:r>
            <a:r>
              <a:rPr lang="en-US">
                <a:cs typeface="Calibri"/>
              </a:rPr>
              <a:t> y unit test: Alvaro</a:t>
            </a:r>
            <a:endParaRPr lang="en-US" err="1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TDD </a:t>
            </a:r>
            <a:r>
              <a:rPr lang="en-US" err="1">
                <a:cs typeface="Calibri"/>
              </a:rPr>
              <a:t>utilizamos</a:t>
            </a:r>
            <a:r>
              <a:rPr lang="en-US">
                <a:cs typeface="Calibri"/>
              </a:rPr>
              <a:t>? </a:t>
            </a:r>
            <a:r>
              <a:rPr lang="en-US" err="1">
                <a:cs typeface="Calibri"/>
              </a:rPr>
              <a:t>Porque</a:t>
            </a:r>
            <a:r>
              <a:rPr lang="en-US">
                <a:cs typeface="Calibri"/>
              </a:rPr>
              <a:t> no lo </a:t>
            </a:r>
            <a:r>
              <a:rPr lang="en-US" err="1">
                <a:cs typeface="Calibri"/>
              </a:rPr>
              <a:t>utilizamos</a:t>
            </a:r>
            <a:r>
              <a:rPr lang="en-US">
                <a:cs typeface="Calibri"/>
              </a:rPr>
              <a:t>?: Alvaro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err="1">
                <a:cs typeface="Calibri"/>
              </a:rPr>
              <a:t>Listar</a:t>
            </a:r>
            <a:r>
              <a:rPr lang="en-US">
                <a:cs typeface="Calibri"/>
              </a:rPr>
              <a:t> Bugs </a:t>
            </a:r>
            <a:r>
              <a:rPr lang="en-US" err="1">
                <a:cs typeface="Calibri"/>
              </a:rPr>
              <a:t>conocidos</a:t>
            </a:r>
            <a:r>
              <a:rPr lang="en-US">
                <a:cs typeface="Calibri"/>
              </a:rPr>
              <a:t>, y </a:t>
            </a:r>
            <a:r>
              <a:rPr lang="en-US" err="1">
                <a:cs typeface="Calibri"/>
              </a:rPr>
              <a:t>propocisiones</a:t>
            </a:r>
            <a:r>
              <a:rPr lang="en-US">
                <a:cs typeface="Calibri"/>
              </a:rPr>
              <a:t> a </a:t>
            </a:r>
            <a:r>
              <a:rPr lang="en-US" err="1">
                <a:cs typeface="Calibri"/>
              </a:rPr>
              <a:t>implementarse</a:t>
            </a:r>
            <a:r>
              <a:rPr lang="en-US">
                <a:cs typeface="Calibri"/>
              </a:rPr>
              <a:t> que no se hicieron : </a:t>
            </a:r>
          </a:p>
          <a:p>
            <a:pPr>
              <a:buFont typeface="Arial" panose="020F0502020204030204" pitchFamily="34" charset="0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2697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D687-AB50-4F2C-A1E3-15481DB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Packages structure (code_editor.views)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0B52009-798A-4300-8AEE-F3F7930BE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4580" y="2314670"/>
            <a:ext cx="4305300" cy="2524125"/>
          </a:xfrm>
        </p:spPr>
      </p:pic>
    </p:spTree>
    <p:extLst>
      <p:ext uri="{BB962C8B-B14F-4D97-AF65-F5344CB8AC3E}">
        <p14:creationId xmlns:p14="http://schemas.microsoft.com/office/powerpoint/2010/main" val="855696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1DD9-D3D1-4AAC-BE81-B34AE3CB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Packages structure (accounts)</a:t>
            </a:r>
            <a:endParaRPr lang="en-US"/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366F95A-C53C-4D4C-B2CC-407B507E3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290" y="1842010"/>
            <a:ext cx="3391765" cy="4333875"/>
          </a:xfrm>
        </p:spPr>
      </p:pic>
    </p:spTree>
    <p:extLst>
      <p:ext uri="{BB962C8B-B14F-4D97-AF65-F5344CB8AC3E}">
        <p14:creationId xmlns:p14="http://schemas.microsoft.com/office/powerpoint/2010/main" val="1438695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019E-CB5B-4B67-B277-9222FFF0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SOLID 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FC91B0D-AABD-4366-9471-BDE88D9F7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405" y="1876214"/>
            <a:ext cx="5772150" cy="3962400"/>
          </a:xfrm>
        </p:spPr>
      </p:pic>
    </p:spTree>
    <p:extLst>
      <p:ext uri="{BB962C8B-B14F-4D97-AF65-F5344CB8AC3E}">
        <p14:creationId xmlns:p14="http://schemas.microsoft.com/office/powerpoint/2010/main" val="2105387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AEAF-B618-495E-BFC9-26325FBD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Single responsibility principle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6D35-F9FA-4E7B-B7F5-15B7FA6B5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States that a class, component, or microservice should be responsible for only one thing.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3B9243A-7085-47E3-9234-28A519F6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54" y="2278343"/>
            <a:ext cx="4267200" cy="247407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5826B60-B187-43CB-A0E8-1AECFFC9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04" y="4826584"/>
            <a:ext cx="4081346" cy="1543247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DE65A7A-7B20-4C06-B046-CEE54FCED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059" y="2177199"/>
            <a:ext cx="4578927" cy="41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2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7AF2-D835-4240-8B1F-EF40A6B3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Open / closed principle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CF35-A741-4ED6-95BC-B4378EE6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software entities (classes, modules and functions) must be open for their extension but closed for their modification.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10B808-E52D-4FBE-A6C7-CE14B456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128" y="2210692"/>
            <a:ext cx="3470563" cy="40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9D796-BC36-4117-8EAE-6B458AC5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Liskov substitution principle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A5550-7374-4898-B0BC-C101B1459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 subclass must be substitutable for its superclass, and if by doing this the program crashes, we are violating this principle.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50196EF-B3D4-4745-8078-64005772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961" y="2481341"/>
            <a:ext cx="3914078" cy="37910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0C0418-C590-45EB-BFC9-2ACAC17812DB}"/>
              </a:ext>
            </a:extLst>
          </p:cNvPr>
          <p:cNvSpPr/>
          <p:nvPr/>
        </p:nvSpPr>
        <p:spPr>
          <a:xfrm>
            <a:off x="4617026" y="4729594"/>
            <a:ext cx="3316431" cy="692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4">
            <a:extLst>
              <a:ext uri="{FF2B5EF4-FFF2-40B4-BE49-F238E27FC236}">
                <a16:creationId xmlns:a16="http://schemas.microsoft.com/office/drawing/2014/main" id="{69C5F1CC-81CF-4FB4-9977-391DF5B09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25587-C470-4C1A-9575-71333796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Façade pattern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C414FB1-1E36-4509-9B98-331A88E9A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3" b="517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AFDD4421-3DEC-4941-9625-756F8B5C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3158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83C2-C476-48AF-B376-D4CD140D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Factory Pattern 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5F70EFC-051D-4A2D-80F6-3AA1A4339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97" y="2244364"/>
            <a:ext cx="5208018" cy="2794778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FBC5B57-A728-4DAB-AC3C-063AA1180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306" y="2996618"/>
            <a:ext cx="4741652" cy="8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1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384A-847C-45CA-810D-E4785475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Singleton Pattern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920F7F1-4B16-41FE-95CC-FB858164B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56" y="2244905"/>
            <a:ext cx="3904786" cy="3520484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8885719-6A4E-408C-BC88-2E809672D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693" y="2248534"/>
            <a:ext cx="4155687" cy="118076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76C8C91-22FB-4487-B493-55F8D286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693" y="3724270"/>
            <a:ext cx="5159297" cy="213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90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6F8B5-DB05-45E3-9BFC-3F9F191E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Exceptions</a:t>
            </a:r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5880DFF1-3644-4CF3-86C5-8A4CD5C3A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53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38ADA-614C-4C95-852F-D9D814C0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Custom Exceptions Classes</a:t>
            </a:r>
            <a:endParaRPr lang="en-US">
              <a:cs typeface="Calibri" panose="020F0502020204030204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Handling Exceptions</a:t>
            </a:r>
            <a:endParaRPr lang="en-US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Exception Propagation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28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A8460-31FD-4404-8AEE-C45B9ECC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2895-E1A8-4DB7-8818-8CC9DD1D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 sz="3200">
                <a:cs typeface="Calibri"/>
              </a:rPr>
              <a:t>Jala Compiler is a web-based code editor that currently supports: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3200">
                <a:cs typeface="Calibri"/>
              </a:rPr>
              <a:t> python 2.7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3200">
                <a:cs typeface="Calibri"/>
              </a:rPr>
              <a:t> python 3.9</a:t>
            </a:r>
            <a:endParaRPr lang="en-US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3200">
                <a:cs typeface="Calibri"/>
              </a:rPr>
              <a:t> Java 13</a:t>
            </a:r>
            <a:endParaRPr lang="en-US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3200">
                <a:cs typeface="Calibri"/>
              </a:rPr>
              <a:t> JavaScript with node 14.15.1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3200">
                <a:cs typeface="Calibri"/>
              </a:rPr>
              <a:t> Php</a:t>
            </a:r>
          </a:p>
        </p:txBody>
      </p:sp>
    </p:spTree>
    <p:extLst>
      <p:ext uri="{BB962C8B-B14F-4D97-AF65-F5344CB8AC3E}">
        <p14:creationId xmlns:p14="http://schemas.microsoft.com/office/powerpoint/2010/main" val="1271957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D8A9447-DEFF-40A5-8673-B7A365C3F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C7B9902-7CCC-47BA-9570-C4169929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87355"/>
            <a:ext cx="6275667" cy="50832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90C21F9-FD6D-4457-B130-1A531F242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298ED-674F-46F8-9B53-1249EFFD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200"/>
              </a:spcAft>
            </a:pPr>
            <a:r>
              <a:rPr lang="en-US" sz="4400">
                <a:solidFill>
                  <a:srgbClr val="FFFFFF"/>
                </a:solidFill>
              </a:rPr>
              <a:t>Custom Exceptions Classes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F6EF4B-2F40-485B-9F36-08473148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5364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13B9-9BAB-481B-8D6C-FA886251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Custom Exception Classes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021E342-046C-47D8-87C9-CAC1E914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2097176"/>
            <a:ext cx="3691053" cy="255213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6319E93-FE3C-44A0-A780-CCC5E85B1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70" y="2093123"/>
            <a:ext cx="4118517" cy="254165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5A497B3-1951-44A6-A7EF-49849FCA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034" y="2095234"/>
            <a:ext cx="3858321" cy="253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73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5438-1755-4466-85A8-F77E0C7B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Exception Propagation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5BC6B5A-13AD-42F1-A7CE-559A1C3D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56" y="2419713"/>
            <a:ext cx="5531004" cy="272481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D71938A-EBCC-4ED0-B227-EAF7D98AE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998089"/>
            <a:ext cx="2826834" cy="1979017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A84FF35-186F-4739-BDC9-C6E312C9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179477"/>
            <a:ext cx="4573859" cy="189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5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D8A9447-DEFF-40A5-8673-B7A365C3F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0354F11-341D-4DE4-ABFC-9AC9AFF3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14" y="352007"/>
            <a:ext cx="5689183" cy="6153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90C21F9-FD6D-4457-B130-1A531F242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26093-AAEA-4BD2-AFC9-45BF32CE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Handling Exceptions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F6EF4B-2F40-485B-9F36-08473148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506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CEEB1-4180-45DC-8AFC-223D1C3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Unit Test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6051275-1751-4EFC-A852-D1F6641C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48" y="4471487"/>
            <a:ext cx="1944030" cy="1539174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BC0CDDDE-6B03-4B72-BBE2-FF5680D0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1" y="-3717"/>
            <a:ext cx="3789903" cy="68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78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D65E-CC79-49C7-9D25-54D04554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Core Unit Test</a:t>
            </a:r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89A80E4-CEA9-465C-944F-7E93F652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59" y="1850342"/>
            <a:ext cx="2743200" cy="2915707"/>
          </a:xfrm>
          <a:prstGeom prst="rect">
            <a:avLst/>
          </a:prstGeom>
        </p:spPr>
      </p:pic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4FC9806-CED8-4F1A-831F-A65B53CF9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620" y="4886059"/>
            <a:ext cx="7584687" cy="1286174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BD210B4-E506-4A8C-9639-3CBF27ACA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620" y="1882536"/>
            <a:ext cx="4536687" cy="27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42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CD59-971F-4B00-B7D5-8503C2C4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Core Unit Test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78B97E0-EDA9-4F73-B39F-13C8AD5A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669" y="1943679"/>
            <a:ext cx="6181492" cy="2803374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17538B8-B738-400B-9132-31B85C5B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17" y="5046152"/>
            <a:ext cx="6813395" cy="10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37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6BE8-6641-4E06-9752-8A837EB1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Known Bugs and Improvements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FA4E0-783C-4453-B11C-22721017D2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 fontScale="55000" lnSpcReduction="20000"/>
          </a:bodyPr>
          <a:lstStyle/>
          <a:p>
            <a:r>
              <a:rPr lang="en-US" b="1">
                <a:ea typeface="+mn-lt"/>
                <a:cs typeface="+mn-lt"/>
              </a:rPr>
              <a:t>Know bugs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Django Orm could not support all DDBB integrations </a:t>
            </a:r>
            <a:endParaRPr lang="en-US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Process id Integration for async requests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Load languages to database when db is created (the first time)</a:t>
            </a:r>
            <a:endParaRPr lang="en-US">
              <a:cs typeface="Calibri"/>
            </a:endParaRPr>
          </a:p>
          <a:p>
            <a:pPr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Same name file in directory, wrong selected</a:t>
            </a:r>
            <a:endParaRPr lang="en-US"/>
          </a:p>
          <a:p>
            <a:r>
              <a:rPr lang="en-US" b="1">
                <a:cs typeface="Calibri"/>
              </a:rPr>
              <a:t>Improvements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Create Packages for each language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Rename directories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Run each file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all endpoints return json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New UI with framework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PUT request for Django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Unittest for Orm and ClassViews</a:t>
            </a:r>
            <a:endParaRPr lang="en-US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47623-F9B3-40A2-BC69-9EFA14F9A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Ideas to Implement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File update reader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Live teamwork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Project Time limit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Download project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Sync local with cloud storage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offline edit save </a:t>
            </a:r>
            <a:endParaRPr lang="en-US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Debug, linter, </a:t>
            </a:r>
            <a:r>
              <a:rPr lang="en-US" err="1">
                <a:ea typeface="+mn-lt"/>
                <a:cs typeface="+mn-lt"/>
              </a:rPr>
              <a:t>github</a:t>
            </a:r>
            <a:r>
              <a:rPr lang="en-US">
                <a:ea typeface="+mn-lt"/>
                <a:cs typeface="+mn-lt"/>
              </a:rPr>
              <a:t>, Integration </a:t>
            </a:r>
            <a:r>
              <a:rPr lang="en-US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9159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BE25-CCD1-4B98-82CE-1ED158E8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41B45-7F7B-4475-8741-2C4BC58A7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br>
              <a:rPr lang="en-US"/>
            </a:br>
            <a:r>
              <a:rPr lang="en-US">
                <a:ea typeface="+mn-lt"/>
                <a:cs typeface="+mn-lt"/>
              </a:rPr>
              <a:t>Create a web-app (Rest API) to compile run java, python, JavaScript code, etc.</a:t>
            </a:r>
          </a:p>
          <a:p>
            <a:r>
              <a:rPr lang="en-US">
                <a:cs typeface="Calibri"/>
              </a:rPr>
              <a:t>Be able to: </a:t>
            </a:r>
          </a:p>
          <a:p>
            <a:r>
              <a:rPr lang="en-US">
                <a:cs typeface="Calibri"/>
              </a:rPr>
              <a:t>Register and login as a user</a:t>
            </a:r>
          </a:p>
          <a:p>
            <a:r>
              <a:rPr lang="en-US">
                <a:cs typeface="Calibri"/>
              </a:rPr>
              <a:t>Create new projects</a:t>
            </a:r>
          </a:p>
          <a:p>
            <a:r>
              <a:rPr lang="en-US">
                <a:cs typeface="Calibri"/>
              </a:rPr>
              <a:t>Add files and folders</a:t>
            </a:r>
          </a:p>
          <a:p>
            <a:r>
              <a:rPr lang="en-US">
                <a:cs typeface="Calibri"/>
              </a:rPr>
              <a:t>Run the main file and see the results in the "console"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416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95C0-3ACB-40B6-8543-6600273D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Technologies and tools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CA65-14E7-4F3D-8752-47FAE680EB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42900" indent="-342900"/>
            <a:r>
              <a:rPr lang="en-US" b="1">
                <a:ea typeface="+mn-lt"/>
                <a:cs typeface="+mn-lt"/>
              </a:rPr>
              <a:t>Code Core:</a:t>
            </a:r>
            <a:endParaRPr lang="en-US">
              <a:ea typeface="+mn-lt"/>
              <a:cs typeface="+mn-lt"/>
            </a:endParaRPr>
          </a:p>
          <a:p>
            <a:pPr marL="383540" lvl="1"/>
            <a:r>
              <a:rPr lang="en-US">
                <a:ea typeface="+mn-lt"/>
                <a:cs typeface="+mn-lt"/>
              </a:rPr>
              <a:t>Python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Django (backend framework)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Pipenv (building tool)</a:t>
            </a:r>
          </a:p>
          <a:p>
            <a:pPr marL="342900" indent="-342900"/>
            <a:r>
              <a:rPr lang="en-US" b="1">
                <a:ea typeface="+mn-lt"/>
                <a:cs typeface="+mn-lt"/>
              </a:rPr>
              <a:t>Database:</a:t>
            </a:r>
            <a:endParaRPr lang="en-US">
              <a:ea typeface="+mn-lt"/>
              <a:cs typeface="+mn-lt"/>
            </a:endParaRPr>
          </a:p>
          <a:p>
            <a:pPr marL="383540" lvl="1"/>
            <a:r>
              <a:rPr lang="en-US">
                <a:ea typeface="+mn-lt"/>
                <a:cs typeface="+mn-lt"/>
              </a:rPr>
              <a:t>Postgres, PgAdmin, 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MySQL, Xampp (at the beginning)</a:t>
            </a:r>
          </a:p>
          <a:p>
            <a:pPr marL="342900" indent="-342900"/>
            <a:r>
              <a:rPr lang="en-US" b="1">
                <a:ea typeface="+mn-lt"/>
                <a:cs typeface="+mn-lt"/>
              </a:rPr>
              <a:t>UI Design:</a:t>
            </a:r>
            <a:endParaRPr lang="en-US">
              <a:ea typeface="+mn-lt"/>
              <a:cs typeface="+mn-lt"/>
            </a:endParaRPr>
          </a:p>
          <a:p>
            <a:pPr marL="383540" lvl="1"/>
            <a:r>
              <a:rPr lang="en-US">
                <a:ea typeface="+mn-lt"/>
                <a:cs typeface="+mn-lt"/>
              </a:rPr>
              <a:t>HTML CSS JS, 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Ace.js (editor)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Ztree.js (directories structure)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3FA52-E015-4604-A7AE-CC118F4A5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5196552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/>
            <a:r>
              <a:rPr lang="en-US" b="1">
                <a:ea typeface="+mn-lt"/>
                <a:cs typeface="+mn-lt"/>
              </a:rPr>
              <a:t>Other Tools:</a:t>
            </a:r>
            <a:endParaRPr lang="en-US">
              <a:ea typeface="+mn-lt"/>
              <a:cs typeface="+mn-lt"/>
            </a:endParaRPr>
          </a:p>
          <a:p>
            <a:pPr marL="383540" lvl="1"/>
            <a:r>
              <a:rPr lang="en-US">
                <a:ea typeface="+mn-lt"/>
                <a:cs typeface="+mn-lt"/>
              </a:rPr>
              <a:t>Git, Github, Sourcetree, GitKraken (Version control)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Pycharm, VsCode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Postman</a:t>
            </a:r>
          </a:p>
          <a:p>
            <a:pPr marL="383540"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291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175C-E424-48F3-8481-139BF5BC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Building tools</a:t>
            </a:r>
            <a:endParaRPr lang="en-US"/>
          </a:p>
        </p:txBody>
      </p:sp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2987258-15A4-4172-977B-E4852C26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09" y="1971617"/>
            <a:ext cx="3094997" cy="10600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2BDDB-7DFD-4083-A436-6FC9951D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847" y="1845734"/>
            <a:ext cx="7364210" cy="4382794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All the envorinment was set up an packages were managed with Pipenv.</a:t>
            </a:r>
          </a:p>
          <a:p>
            <a:r>
              <a:rPr lang="en-US">
                <a:cs typeface="Calibri"/>
              </a:rPr>
              <a:t>Pipenv created a virtual environment for us and let us install packages for this project only.</a:t>
            </a:r>
          </a:p>
          <a:p>
            <a:r>
              <a:rPr lang="en-US">
                <a:cs typeface="Calibri"/>
              </a:rPr>
              <a:t>To set up the environment after clonning the github repository (</a:t>
            </a:r>
            <a:r>
              <a:rPr lang="en-US">
                <a:ea typeface="+mn-lt"/>
                <a:cs typeface="+mn-lt"/>
                <a:hlinkClick r:id="rId3"/>
              </a:rPr>
              <a:t>https://github.com/sontiveros-AT/Compiler_AT_Project.git</a:t>
            </a:r>
            <a:r>
              <a:rPr lang="en-US">
                <a:ea typeface="+mn-lt"/>
                <a:cs typeface="+mn-lt"/>
              </a:rPr>
              <a:t>):</a:t>
            </a:r>
          </a:p>
          <a:p>
            <a:r>
              <a:rPr lang="en-US">
                <a:cs typeface="Calibri"/>
              </a:rPr>
              <a:t>Install pipenv: </a:t>
            </a:r>
            <a:r>
              <a:rPr lang="en-US" b="1">
                <a:cs typeface="Calibri"/>
              </a:rPr>
              <a:t>pip install pipenv</a:t>
            </a:r>
          </a:p>
          <a:p>
            <a:r>
              <a:rPr lang="en-US">
                <a:cs typeface="Calibri"/>
              </a:rPr>
              <a:t>Install the packages: </a:t>
            </a:r>
            <a:r>
              <a:rPr lang="en-US" b="1">
                <a:cs typeface="Calibri"/>
              </a:rPr>
              <a:t>pipenv install</a:t>
            </a:r>
            <a:r>
              <a:rPr lang="en-US">
                <a:cs typeface="Calibri"/>
              </a:rPr>
              <a:t> (from Pipfile, non-deterministic)</a:t>
            </a:r>
          </a:p>
          <a:p>
            <a:r>
              <a:rPr lang="en-US">
                <a:cs typeface="Calibri"/>
              </a:rPr>
              <a:t>Optionally, install pinned packages: </a:t>
            </a:r>
            <a:r>
              <a:rPr lang="en-US" b="1">
                <a:cs typeface="Calibri"/>
              </a:rPr>
              <a:t>pipenv install --ignore-pipfile</a:t>
            </a:r>
            <a:r>
              <a:rPr lang="en-US">
                <a:cs typeface="Calibri"/>
              </a:rPr>
              <a:t> (</a:t>
            </a:r>
            <a:r>
              <a:rPr lang="en-US">
                <a:ea typeface="+mn-lt"/>
                <a:cs typeface="+mn-lt"/>
              </a:rPr>
              <a:t>from Pipfile.lock, deterministic)</a:t>
            </a:r>
          </a:p>
          <a:p>
            <a:r>
              <a:rPr lang="en-US">
                <a:cs typeface="Calibri"/>
              </a:rPr>
              <a:t>Enter environment: </a:t>
            </a:r>
            <a:r>
              <a:rPr lang="en-US" b="1">
                <a:cs typeface="Calibri"/>
              </a:rPr>
              <a:t>pipenv shell </a:t>
            </a:r>
            <a:r>
              <a:rPr lang="en-US">
                <a:cs typeface="Calibri"/>
              </a:rPr>
              <a:t>(sometimes IDE or code editor recognizes environment)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654E895-6759-4C07-B959-59CFB0E5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19" y="3431193"/>
            <a:ext cx="3217653" cy="27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FA9C3-9D9F-407D-A261-16501702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Git flow</a:t>
            </a:r>
            <a:endParaRPr lang="en-US" sz="3600"/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circuit, computer&#10;&#10;Description automatically generated">
            <a:extLst>
              <a:ext uri="{FF2B5EF4-FFF2-40B4-BE49-F238E27FC236}">
                <a16:creationId xmlns:a16="http://schemas.microsoft.com/office/drawing/2014/main" id="{E91DA1AF-482D-4BF3-ABA8-D37D03BA6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10"/>
          <a:stretch/>
        </p:blipFill>
        <p:spPr>
          <a:xfrm>
            <a:off x="3011118" y="-14367"/>
            <a:ext cx="9174401" cy="6872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428153-D0F9-4CF0-8297-ADB0E3B70957}"/>
              </a:ext>
            </a:extLst>
          </p:cNvPr>
          <p:cNvSpPr txBox="1"/>
          <p:nvPr/>
        </p:nvSpPr>
        <p:spPr>
          <a:xfrm>
            <a:off x="483079" y="3013494"/>
            <a:ext cx="23837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169 commits</a:t>
            </a:r>
          </a:p>
          <a:p>
            <a:r>
              <a:rPr lang="en-US">
                <a:cs typeface="Calibri"/>
              </a:rPr>
              <a:t>37 closed pull requests</a:t>
            </a:r>
          </a:p>
        </p:txBody>
      </p:sp>
    </p:spTree>
    <p:extLst>
      <p:ext uri="{BB962C8B-B14F-4D97-AF65-F5344CB8AC3E}">
        <p14:creationId xmlns:p14="http://schemas.microsoft.com/office/powerpoint/2010/main" val="372531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FA9C3-9D9F-407D-A261-16501702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Git flow</a:t>
            </a:r>
            <a:endParaRPr lang="en-US" sz="3600"/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4909FF16-ABFB-4CA5-813A-9F9C8155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19" y="-2151"/>
            <a:ext cx="9644331" cy="68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8A9447-DEFF-40A5-8673-B7A365C3F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DE783C7-6403-415C-A6C4-900FF313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46" y="60841"/>
            <a:ext cx="5498467" cy="66650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90C21F9-FD6D-4457-B130-1A531F242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BFC9-B3D2-4D22-BA61-4CAE88CA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Class Diagram Relationships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F6EF4B-2F40-485B-9F36-08473148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84067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Retrospect</vt:lpstr>
      <vt:lpstr>Jala Compiler Project</vt:lpstr>
      <vt:lpstr>Temas a tratarse</vt:lpstr>
      <vt:lpstr>Introduction</vt:lpstr>
      <vt:lpstr>Objectives</vt:lpstr>
      <vt:lpstr>Technologies and tools</vt:lpstr>
      <vt:lpstr>Building tools</vt:lpstr>
      <vt:lpstr>Git flow</vt:lpstr>
      <vt:lpstr>Git flow</vt:lpstr>
      <vt:lpstr>Class Diagram Relationships</vt:lpstr>
      <vt:lpstr>PowerPoint Presentation</vt:lpstr>
      <vt:lpstr>Entity-Relationship model</vt:lpstr>
      <vt:lpstr>PowerPoint Presentation</vt:lpstr>
      <vt:lpstr>Packages structure (General)</vt:lpstr>
      <vt:lpstr>Packages structure (jala_compiler)</vt:lpstr>
      <vt:lpstr>Packages structure (commons)</vt:lpstr>
      <vt:lpstr>Packages structure (code_editor)</vt:lpstr>
      <vt:lpstr>Packages structure (code_editor.core)</vt:lpstr>
      <vt:lpstr>Packages structure (code_editor)</vt:lpstr>
      <vt:lpstr>Packages structure (code_editor)</vt:lpstr>
      <vt:lpstr>Packages structure (code_editor.views)</vt:lpstr>
      <vt:lpstr>Packages structure (accounts)</vt:lpstr>
      <vt:lpstr>SOLID </vt:lpstr>
      <vt:lpstr>Single responsibility principle</vt:lpstr>
      <vt:lpstr>Open / closed principle</vt:lpstr>
      <vt:lpstr>Liskov substitution principle</vt:lpstr>
      <vt:lpstr>Façade pattern</vt:lpstr>
      <vt:lpstr>Factory Pattern </vt:lpstr>
      <vt:lpstr>Singleton Pattern</vt:lpstr>
      <vt:lpstr>Exceptions</vt:lpstr>
      <vt:lpstr>Custom Exceptions Classes</vt:lpstr>
      <vt:lpstr>Custom Exception Classes</vt:lpstr>
      <vt:lpstr>Exception Propagation</vt:lpstr>
      <vt:lpstr>Handling Exceptions</vt:lpstr>
      <vt:lpstr>Unit Test</vt:lpstr>
      <vt:lpstr>Core Unit Test</vt:lpstr>
      <vt:lpstr>Core Unit Test</vt:lpstr>
      <vt:lpstr>Known Bugs and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</cp:revision>
  <dcterms:created xsi:type="dcterms:W3CDTF">2020-12-06T00:44:54Z</dcterms:created>
  <dcterms:modified xsi:type="dcterms:W3CDTF">2020-12-07T17:53:20Z</dcterms:modified>
</cp:coreProperties>
</file>